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18"/>
  </p:notesMasterIdLst>
  <p:sldIdLst>
    <p:sldId id="256" r:id="rId5"/>
    <p:sldId id="258" r:id="rId6"/>
    <p:sldId id="259" r:id="rId7"/>
    <p:sldId id="260" r:id="rId8"/>
    <p:sldId id="261" r:id="rId9"/>
    <p:sldId id="262" r:id="rId10"/>
    <p:sldId id="263" r:id="rId11"/>
    <p:sldId id="264" r:id="rId12"/>
    <p:sldId id="277" r:id="rId13"/>
    <p:sldId id="266" r:id="rId14"/>
    <p:sldId id="269" r:id="rId15"/>
    <p:sldId id="278" r:id="rId16"/>
    <p:sldId id="267"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731748-A66B-CC99-8521-7B0DB510A018}" v="3" dt="2025-09-06T18:34:16.4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ef2eb1b9f9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ef2eb1b9f9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ef2eb1b9f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ef2eb1b9f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ef2eb1b9f9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ef2eb1b9f9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A child who reads for 20 minutes a day is exposed to 1.8 million new words in just one year. Discussing a book or story is really important. It shows that reading is not a solitary activity and that they can generate really interesting conversations. Having these discussions shows that there are many different ways to look at a story, which is a really important skill that they will need for future learning.</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ef2eb1b9f9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ef2eb1b9f9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f0614f0fdb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f0614f0fdb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f0614f0fdb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f0614f0fd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ef2eb1b9f9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ef2eb1b9f9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ef2eb1b9f9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ef2eb1b9f9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ef2eb1b9f9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ef2eb1b9f9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8FF8CC"/>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1.xml"/><Relationship Id="rId5" Type="http://schemas.openxmlformats.org/officeDocument/2006/relationships/image" Target="../media/image12.sv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411222"/>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sz="4400" dirty="0"/>
              <a:t>Welcome to Rowan Class</a:t>
            </a:r>
            <a:endParaRPr lang="en-US" sz="4400"/>
          </a:p>
          <a:p>
            <a:pPr marL="0" lvl="0" indent="0" algn="ctr" rtl="0">
              <a:spcBef>
                <a:spcPts val="0"/>
              </a:spcBef>
              <a:spcAft>
                <a:spcPts val="0"/>
              </a:spcAft>
              <a:buNone/>
            </a:pPr>
            <a:r>
              <a:rPr lang="en-GB" sz="4400" dirty="0"/>
              <a:t>Meet the Teacher</a:t>
            </a:r>
            <a:endParaRPr sz="4400" dirty="0"/>
          </a:p>
        </p:txBody>
      </p:sp>
      <p:sp>
        <p:nvSpPr>
          <p:cNvPr id="55" name="Google Shape;55;p13"/>
          <p:cNvSpPr txBox="1">
            <a:spLocks noGrp="1"/>
          </p:cNvSpPr>
          <p:nvPr>
            <p:ph type="subTitle" idx="1"/>
          </p:nvPr>
        </p:nvSpPr>
        <p:spPr>
          <a:xfrm>
            <a:off x="311700" y="2364592"/>
            <a:ext cx="8520600" cy="792600"/>
          </a:xfrm>
          <a:prstGeom prst="rect">
            <a:avLst/>
          </a:prstGeom>
        </p:spPr>
        <p:txBody>
          <a:bodyPr spcFirstLastPara="1" wrap="square" lIns="91425" tIns="91425" rIns="91425" bIns="91425" anchor="t" anchorCtr="0">
            <a:normAutofit/>
          </a:bodyPr>
          <a:lstStyle/>
          <a:p>
            <a:pPr marL="0" indent="0"/>
            <a:r>
              <a:rPr lang="en-GB" dirty="0"/>
              <a:t>Miss Wilson, Mrs Staniforth  Ms Stevens </a:t>
            </a:r>
            <a:endParaRPr dirty="0"/>
          </a:p>
        </p:txBody>
      </p:sp>
      <p:pic>
        <p:nvPicPr>
          <p:cNvPr id="56" name="Google Shape;56;p13"/>
          <p:cNvPicPr preferRelativeResize="0"/>
          <p:nvPr/>
        </p:nvPicPr>
        <p:blipFill>
          <a:blip r:embed="rId3">
            <a:alphaModFix/>
          </a:blip>
          <a:stretch>
            <a:fillRect/>
          </a:stretch>
        </p:blipFill>
        <p:spPr>
          <a:xfrm>
            <a:off x="73" y="-2003"/>
            <a:ext cx="2324443" cy="1013761"/>
          </a:xfrm>
          <a:prstGeom prst="rect">
            <a:avLst/>
          </a:prstGeom>
          <a:noFill/>
          <a:ln>
            <a:noFill/>
          </a:ln>
        </p:spPr>
      </p:pic>
      <p:pic>
        <p:nvPicPr>
          <p:cNvPr id="2" name="Picture 1" descr="Rowan Tree with Robin Print - Sandy's Trees">
            <a:extLst>
              <a:ext uri="{FF2B5EF4-FFF2-40B4-BE49-F238E27FC236}">
                <a16:creationId xmlns:a16="http://schemas.microsoft.com/office/drawing/2014/main" id="{3AA8E240-5B16-A09D-A7E9-EC158CE6B0AB}"/>
              </a:ext>
            </a:extLst>
          </p:cNvPr>
          <p:cNvPicPr>
            <a:picLocks noChangeAspect="1"/>
          </p:cNvPicPr>
          <p:nvPr/>
        </p:nvPicPr>
        <p:blipFill>
          <a:blip r:embed="rId4"/>
          <a:stretch>
            <a:fillRect/>
          </a:stretch>
        </p:blipFill>
        <p:spPr>
          <a:xfrm>
            <a:off x="3273583" y="3000921"/>
            <a:ext cx="2143125" cy="21431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128"/>
        <p:cNvGrpSpPr/>
        <p:nvPr/>
      </p:nvGrpSpPr>
      <p:grpSpPr>
        <a:xfrm>
          <a:off x="0" y="0"/>
          <a:ext cx="0" cy="0"/>
          <a:chOff x="0" y="0"/>
          <a:chExt cx="0" cy="0"/>
        </a:xfrm>
      </p:grpSpPr>
      <p:sp>
        <p:nvSpPr>
          <p:cNvPr id="129" name="Google Shape;129;p23"/>
          <p:cNvSpPr txBox="1">
            <a:spLocks noGrp="1"/>
          </p:cNvSpPr>
          <p:nvPr>
            <p:ph type="body" idx="1"/>
          </p:nvPr>
        </p:nvSpPr>
        <p:spPr>
          <a:xfrm>
            <a:off x="232375" y="319450"/>
            <a:ext cx="8520600" cy="45399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r>
              <a:rPr lang="en-GB" sz="2000" b="1" u="sng" dirty="0">
                <a:solidFill>
                  <a:schemeClr val="dk1"/>
                </a:solidFill>
              </a:rPr>
              <a:t>A few brief reminders</a:t>
            </a:r>
            <a:endParaRPr sz="2000" u="sng">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2000" u="sng">
              <a:solidFill>
                <a:schemeClr val="dk1"/>
              </a:solidFill>
            </a:endParaRPr>
          </a:p>
          <a:p>
            <a:pPr marL="457200" lvl="0" indent="-355600" algn="l" rtl="0">
              <a:lnSpc>
                <a:spcPct val="100000"/>
              </a:lnSpc>
              <a:spcBef>
                <a:spcPts val="0"/>
              </a:spcBef>
              <a:spcAft>
                <a:spcPts val="0"/>
              </a:spcAft>
              <a:buClr>
                <a:schemeClr val="dk1"/>
              </a:buClr>
              <a:buSzPts val="2000"/>
              <a:buFont typeface="Arial"/>
              <a:buChar char="●"/>
            </a:pPr>
            <a:r>
              <a:rPr lang="en-GB" dirty="0">
                <a:solidFill>
                  <a:schemeClr val="dk1"/>
                </a:solidFill>
              </a:rPr>
              <a:t>Please send your child into school with a water bottle every day, with </a:t>
            </a:r>
            <a:r>
              <a:rPr lang="en-GB" u="sng" dirty="0">
                <a:solidFill>
                  <a:schemeClr val="dk1"/>
                </a:solidFill>
              </a:rPr>
              <a:t>just water</a:t>
            </a:r>
            <a:r>
              <a:rPr lang="en-GB" dirty="0">
                <a:solidFill>
                  <a:schemeClr val="dk1"/>
                </a:solidFill>
              </a:rPr>
              <a:t> in. We encourage the children to drink throughout the day.</a:t>
            </a:r>
            <a:endParaRPr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dirty="0">
              <a:solidFill>
                <a:schemeClr val="dk1"/>
              </a:solidFill>
            </a:endParaRPr>
          </a:p>
          <a:p>
            <a:pPr marL="457200" lvl="0" indent="-355600" algn="l" rtl="0">
              <a:lnSpc>
                <a:spcPct val="100000"/>
              </a:lnSpc>
              <a:spcBef>
                <a:spcPts val="0"/>
              </a:spcBef>
              <a:spcAft>
                <a:spcPts val="0"/>
              </a:spcAft>
              <a:buClr>
                <a:schemeClr val="dk1"/>
              </a:buClr>
              <a:buSzPts val="2000"/>
              <a:buChar char="●"/>
            </a:pPr>
            <a:r>
              <a:rPr lang="en-GB" dirty="0">
                <a:solidFill>
                  <a:schemeClr val="dk1"/>
                </a:solidFill>
              </a:rPr>
              <a:t>Please send your children into school with clips to keep their hair from falling in front of their eyes and tie long hair back. </a:t>
            </a:r>
            <a:endParaRPr u="sng"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u="sng" dirty="0">
              <a:solidFill>
                <a:schemeClr val="dk1"/>
              </a:solidFill>
            </a:endParaRPr>
          </a:p>
          <a:p>
            <a:pPr marL="457200" lvl="0" indent="-355600" algn="l" rtl="0">
              <a:lnSpc>
                <a:spcPct val="100000"/>
              </a:lnSpc>
              <a:spcBef>
                <a:spcPts val="0"/>
              </a:spcBef>
              <a:spcAft>
                <a:spcPts val="0"/>
              </a:spcAft>
              <a:buClr>
                <a:schemeClr val="dk1"/>
              </a:buClr>
              <a:buSzPts val="2000"/>
              <a:buFont typeface="Arial"/>
              <a:buChar char="●"/>
            </a:pPr>
            <a:r>
              <a:rPr lang="en-GB" dirty="0">
                <a:solidFill>
                  <a:schemeClr val="dk1"/>
                </a:solidFill>
              </a:rPr>
              <a:t>Please name all of your child’s uniform! This includes renaming any uniform passed down from friends. </a:t>
            </a:r>
            <a:endParaRPr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dirty="0">
              <a:solidFill>
                <a:schemeClr val="dk1"/>
              </a:solidFill>
            </a:endParaRPr>
          </a:p>
          <a:p>
            <a:pPr indent="-355600">
              <a:lnSpc>
                <a:spcPct val="100000"/>
              </a:lnSpc>
              <a:buClr>
                <a:schemeClr val="dk1"/>
              </a:buClr>
              <a:buSzPts val="2000"/>
            </a:pPr>
            <a:r>
              <a:rPr lang="en-GB" dirty="0">
                <a:solidFill>
                  <a:schemeClr val="dk1"/>
                </a:solidFill>
              </a:rPr>
              <a:t>Children in KS2 can bring in a healthy snack from home for break time. No fizzy drinks, crisps or chocolate are allowed at either break or lunch time.</a:t>
            </a:r>
          </a:p>
          <a:p>
            <a:pPr indent="-355600">
              <a:lnSpc>
                <a:spcPct val="100000"/>
              </a:lnSpc>
              <a:buClr>
                <a:schemeClr val="dk1"/>
              </a:buClr>
              <a:buSzPts val="2000"/>
            </a:pPr>
            <a:endParaRPr lang="en-GB" dirty="0">
              <a:solidFill>
                <a:schemeClr val="dk1"/>
              </a:solidFill>
            </a:endParaRPr>
          </a:p>
          <a:p>
            <a:pPr indent="-355600">
              <a:lnSpc>
                <a:spcPct val="100000"/>
              </a:lnSpc>
              <a:buClr>
                <a:schemeClr val="dk1"/>
              </a:buClr>
              <a:buSzPts val="2000"/>
            </a:pPr>
            <a:r>
              <a:rPr lang="en-GB" dirty="0">
                <a:solidFill>
                  <a:schemeClr val="dk1"/>
                </a:solidFill>
              </a:rPr>
              <a:t>If earrings are worn, they must be studs.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TextBox 5"/>
          <p:cNvSpPr txBox="1"/>
          <p:nvPr/>
        </p:nvSpPr>
        <p:spPr>
          <a:xfrm>
            <a:off x="89148" y="1041555"/>
            <a:ext cx="9054853" cy="3897221"/>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algn="l">
              <a:lnSpc>
                <a:spcPts val="3430"/>
              </a:lnSpc>
            </a:pPr>
            <a:r>
              <a:rPr lang="en-US" sz="2400" dirty="0">
                <a:latin typeface="Adolescence"/>
                <a:ea typeface="Adolescence"/>
                <a:cs typeface="Adolescence"/>
                <a:sym typeface="Adolescence"/>
              </a:rPr>
              <a:t>Online safety is a big focus for us across the school. We will be covering how to be safe on the internet in our PSHE lessons during the year, however, access to the internet is something which takes place in the home. </a:t>
            </a:r>
            <a:endParaRPr lang="en-US" sz="2400" dirty="0">
              <a:latin typeface="Adolescence"/>
              <a:ea typeface="Adolescence"/>
              <a:cs typeface="Adolescence"/>
            </a:endParaRPr>
          </a:p>
          <a:p>
            <a:pPr algn="l">
              <a:lnSpc>
                <a:spcPts val="3430"/>
              </a:lnSpc>
            </a:pPr>
            <a:endParaRPr lang="en-US" sz="2450" dirty="0">
              <a:latin typeface="Adolescence"/>
              <a:ea typeface="Adolescence"/>
              <a:cs typeface="Adolescence"/>
            </a:endParaRPr>
          </a:p>
          <a:p>
            <a:pPr algn="l">
              <a:lnSpc>
                <a:spcPts val="3430"/>
              </a:lnSpc>
            </a:pPr>
            <a:r>
              <a:rPr lang="en-US" sz="2400" dirty="0">
                <a:latin typeface="Adolescence"/>
                <a:ea typeface="Adolescence"/>
                <a:cs typeface="Adolescence"/>
                <a:sym typeface="Adolescence"/>
              </a:rPr>
              <a:t>Please ensure that children are being monitored on the internet and are only accessing age appropriate material. Parental controls within apps and features such as Guided Access on </a:t>
            </a:r>
            <a:r>
              <a:rPr lang="en-US" sz="2400" err="1">
                <a:latin typeface="Adolescence"/>
                <a:ea typeface="Adolescence"/>
                <a:cs typeface="Adolescence"/>
                <a:sym typeface="Adolescence"/>
              </a:rPr>
              <a:t>IPads</a:t>
            </a:r>
            <a:r>
              <a:rPr lang="en-US" sz="2400" dirty="0">
                <a:latin typeface="Adolescence"/>
                <a:ea typeface="Adolescence"/>
                <a:cs typeface="Adolescence"/>
                <a:sym typeface="Adolescence"/>
              </a:rPr>
              <a:t> are a great way to ensure you are aware of what your children are accessing. </a:t>
            </a:r>
            <a:endParaRPr lang="en-US" sz="2400" dirty="0">
              <a:latin typeface="Adolescence"/>
              <a:ea typeface="Adolescence"/>
              <a:cs typeface="Adolescence"/>
            </a:endParaRPr>
          </a:p>
        </p:txBody>
      </p:sp>
      <p:sp>
        <p:nvSpPr>
          <p:cNvPr id="6" name="Freeform 6"/>
          <p:cNvSpPr/>
          <p:nvPr/>
        </p:nvSpPr>
        <p:spPr>
          <a:xfrm>
            <a:off x="1305821" y="63304"/>
            <a:ext cx="810155" cy="804079"/>
          </a:xfrm>
          <a:custGeom>
            <a:avLst/>
            <a:gdLst/>
            <a:ahLst/>
            <a:cxnLst/>
            <a:rect l="l" t="t" r="r" b="b"/>
            <a:pathLst>
              <a:path w="1620310" h="1608157">
                <a:moveTo>
                  <a:pt x="0" y="0"/>
                </a:moveTo>
                <a:lnTo>
                  <a:pt x="1620309" y="0"/>
                </a:lnTo>
                <a:lnTo>
                  <a:pt x="1620309" y="1608158"/>
                </a:lnTo>
                <a:lnTo>
                  <a:pt x="0" y="160815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Freeform 7"/>
          <p:cNvSpPr/>
          <p:nvPr/>
        </p:nvSpPr>
        <p:spPr>
          <a:xfrm>
            <a:off x="7007069" y="31652"/>
            <a:ext cx="831111" cy="867383"/>
          </a:xfrm>
          <a:custGeom>
            <a:avLst/>
            <a:gdLst/>
            <a:ahLst/>
            <a:cxnLst/>
            <a:rect l="l" t="t" r="r" b="b"/>
            <a:pathLst>
              <a:path w="1662221" h="1734766">
                <a:moveTo>
                  <a:pt x="0" y="0"/>
                </a:moveTo>
                <a:lnTo>
                  <a:pt x="1662221" y="0"/>
                </a:lnTo>
                <a:lnTo>
                  <a:pt x="1662221" y="1734766"/>
                </a:lnTo>
                <a:lnTo>
                  <a:pt x="0" y="173476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8" name="TextBox 8"/>
          <p:cNvSpPr txBox="1"/>
          <p:nvPr/>
        </p:nvSpPr>
        <p:spPr>
          <a:xfrm>
            <a:off x="1305821" y="-200025"/>
            <a:ext cx="6532358" cy="890500"/>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marL="0" lvl="0" indent="0" algn="ctr">
              <a:lnSpc>
                <a:spcPts val="7393"/>
              </a:lnSpc>
              <a:spcBef>
                <a:spcPct val="0"/>
              </a:spcBef>
            </a:pPr>
            <a:r>
              <a:rPr lang="en-US" sz="4800" dirty="0">
                <a:latin typeface="Adolescence"/>
                <a:ea typeface="Adolescence"/>
                <a:cs typeface="Adolescence"/>
                <a:sym typeface="Adolescence"/>
              </a:rPr>
              <a:t>Online safety</a:t>
            </a:r>
          </a:p>
        </p:txBody>
      </p:sp>
      <p:sp>
        <p:nvSpPr>
          <p:cNvPr id="11" name="TextBox 4">
            <a:extLst>
              <a:ext uri="{FF2B5EF4-FFF2-40B4-BE49-F238E27FC236}">
                <a16:creationId xmlns:a16="http://schemas.microsoft.com/office/drawing/2014/main" id="{35ACEEF3-76C0-9EFC-7695-54FBC63805DE}"/>
              </a:ext>
            </a:extLst>
          </p:cNvPr>
          <p:cNvSpPr txBox="1"/>
          <p:nvPr/>
        </p:nvSpPr>
        <p:spPr>
          <a:xfrm>
            <a:off x="359813" y="66615"/>
            <a:ext cx="17562162" cy="1994050"/>
          </a:xfrm>
          <a:prstGeom prst="rect">
            <a:avLst/>
          </a:prstGeom>
        </p:spPr>
        <p:txBody>
          <a:bodyPr lIns="50800" tIns="50800" rIns="50800" bIns="5080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2659"/>
              </a:lnSpc>
              <a:spcBef>
                <a:spcPct val="0"/>
              </a:spcBef>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a:extLst>
            <a:ext uri="{FF2B5EF4-FFF2-40B4-BE49-F238E27FC236}">
              <a16:creationId xmlns:a16="http://schemas.microsoft.com/office/drawing/2014/main" id="{78E65054-3466-741E-A024-8E0072CC462E}"/>
            </a:ext>
          </a:extLst>
        </p:cNvPr>
        <p:cNvGrpSpPr/>
        <p:nvPr/>
      </p:nvGrpSpPr>
      <p:grpSpPr>
        <a:xfrm>
          <a:off x="0" y="0"/>
          <a:ext cx="0" cy="0"/>
          <a:chOff x="0" y="0"/>
          <a:chExt cx="0" cy="0"/>
        </a:xfrm>
      </p:grpSpPr>
      <p:sp>
        <p:nvSpPr>
          <p:cNvPr id="5" name="TextBox 5">
            <a:extLst>
              <a:ext uri="{FF2B5EF4-FFF2-40B4-BE49-F238E27FC236}">
                <a16:creationId xmlns:a16="http://schemas.microsoft.com/office/drawing/2014/main" id="{D8409AD8-047D-7F1F-9EE5-911A11E171E5}"/>
              </a:ext>
            </a:extLst>
          </p:cNvPr>
          <p:cNvSpPr txBox="1"/>
          <p:nvPr/>
        </p:nvSpPr>
        <p:spPr>
          <a:xfrm>
            <a:off x="89148" y="1041555"/>
            <a:ext cx="9054853" cy="4332404"/>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algn="ctr">
              <a:lnSpc>
                <a:spcPts val="3430"/>
              </a:lnSpc>
            </a:pPr>
            <a:r>
              <a:rPr lang="en-US" sz="2000" dirty="0">
                <a:latin typeface="Adolescence"/>
                <a:ea typeface="Adolescence"/>
                <a:cs typeface="Adolescence"/>
                <a:sym typeface="Adolescence"/>
              </a:rPr>
              <a:t>The class newsletter comes out at the start of each half term giving you information on what we will be learning and any key dates coming up.</a:t>
            </a:r>
            <a:endParaRPr lang="en-US" sz="2000" dirty="0">
              <a:latin typeface="Adolescence"/>
              <a:ea typeface="Adolescence"/>
              <a:cs typeface="Adolescence"/>
            </a:endParaRPr>
          </a:p>
          <a:p>
            <a:pPr algn="ctr">
              <a:lnSpc>
                <a:spcPts val="3429"/>
              </a:lnSpc>
            </a:pPr>
            <a:endParaRPr lang="en-US" sz="2000" dirty="0">
              <a:latin typeface="Adolescence"/>
              <a:ea typeface="Adolescence"/>
              <a:cs typeface="Adolescence"/>
            </a:endParaRPr>
          </a:p>
          <a:p>
            <a:pPr algn="ctr">
              <a:lnSpc>
                <a:spcPts val="3429"/>
              </a:lnSpc>
            </a:pPr>
            <a:r>
              <a:rPr lang="en-US" sz="2000" dirty="0">
                <a:latin typeface="Adolescence"/>
                <a:ea typeface="Adolescence"/>
                <a:cs typeface="Adolescence"/>
              </a:rPr>
              <a:t>The class page on the website is updated regularly with English model texts, current knowledge </a:t>
            </a:r>
            <a:r>
              <a:rPr lang="en-US" sz="2000" err="1">
                <a:latin typeface="Adolescence"/>
                <a:ea typeface="Adolescence"/>
                <a:cs typeface="Adolescence"/>
              </a:rPr>
              <a:t>organisers</a:t>
            </a:r>
            <a:r>
              <a:rPr lang="en-US" sz="2000">
                <a:latin typeface="Adolescence"/>
                <a:ea typeface="Adolescence"/>
                <a:cs typeface="Adolescence"/>
              </a:rPr>
              <a:t> for Science and Humanities and other useful information. </a:t>
            </a:r>
            <a:endParaRPr lang="en-US" sz="2000" dirty="0">
              <a:latin typeface="Adolescence"/>
              <a:ea typeface="Adolescence"/>
              <a:cs typeface="Adolescence"/>
            </a:endParaRPr>
          </a:p>
          <a:p>
            <a:pPr algn="ctr">
              <a:lnSpc>
                <a:spcPts val="3429"/>
              </a:lnSpc>
            </a:pPr>
            <a:endParaRPr lang="en-US" sz="2000" dirty="0">
              <a:latin typeface="Adolescence"/>
              <a:ea typeface="Adolescence"/>
              <a:cs typeface="Adolescence"/>
            </a:endParaRPr>
          </a:p>
          <a:p>
            <a:pPr algn="ctr">
              <a:lnSpc>
                <a:spcPts val="3429"/>
              </a:lnSpc>
            </a:pPr>
            <a:r>
              <a:rPr lang="en-US" sz="2000" dirty="0">
                <a:latin typeface="Adolescence"/>
                <a:ea typeface="Adolescence"/>
                <a:cs typeface="Adolescence"/>
              </a:rPr>
              <a:t>Open classroom is usually the first Monday of the month from 2:45pm and gives you a chance to come in and see what we have been doing first hand.</a:t>
            </a:r>
          </a:p>
          <a:p>
            <a:pPr algn="ctr">
              <a:lnSpc>
                <a:spcPts val="3429"/>
              </a:lnSpc>
            </a:pPr>
            <a:endParaRPr lang="en-US" sz="2400" dirty="0">
              <a:latin typeface="Adolescence"/>
              <a:ea typeface="Adolescence"/>
              <a:cs typeface="Adolescence"/>
            </a:endParaRPr>
          </a:p>
          <a:p>
            <a:pPr algn="ctr">
              <a:lnSpc>
                <a:spcPts val="3429"/>
              </a:lnSpc>
            </a:pPr>
            <a:endParaRPr lang="en-US" sz="2400" dirty="0">
              <a:latin typeface="Adolescence"/>
              <a:ea typeface="Adolescence"/>
              <a:cs typeface="Adolescence"/>
            </a:endParaRPr>
          </a:p>
        </p:txBody>
      </p:sp>
      <p:sp>
        <p:nvSpPr>
          <p:cNvPr id="8" name="TextBox 8">
            <a:extLst>
              <a:ext uri="{FF2B5EF4-FFF2-40B4-BE49-F238E27FC236}">
                <a16:creationId xmlns:a16="http://schemas.microsoft.com/office/drawing/2014/main" id="{8EDF7C30-EA68-16F8-C158-5764D330FDE1}"/>
              </a:ext>
            </a:extLst>
          </p:cNvPr>
          <p:cNvSpPr txBox="1"/>
          <p:nvPr/>
        </p:nvSpPr>
        <p:spPr>
          <a:xfrm>
            <a:off x="1305821" y="-200025"/>
            <a:ext cx="6532358" cy="890500"/>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algn="ctr">
              <a:lnSpc>
                <a:spcPts val="7393"/>
              </a:lnSpc>
              <a:spcBef>
                <a:spcPct val="0"/>
              </a:spcBef>
            </a:pPr>
            <a:r>
              <a:rPr lang="en-US" sz="4800" dirty="0">
                <a:latin typeface="Adolescence"/>
                <a:ea typeface="Adolescence"/>
                <a:cs typeface="Adolescence"/>
              </a:rPr>
              <a:t>How we stay in touch</a:t>
            </a:r>
            <a:endParaRPr lang="en-US" sz="4800" dirty="0">
              <a:latin typeface="Adolescence"/>
              <a:ea typeface="Adolescence"/>
              <a:cs typeface="Adolescence"/>
              <a:sym typeface="Adolescence"/>
            </a:endParaRPr>
          </a:p>
        </p:txBody>
      </p:sp>
      <p:sp>
        <p:nvSpPr>
          <p:cNvPr id="11" name="TextBox 4">
            <a:extLst>
              <a:ext uri="{FF2B5EF4-FFF2-40B4-BE49-F238E27FC236}">
                <a16:creationId xmlns:a16="http://schemas.microsoft.com/office/drawing/2014/main" id="{FCA955B9-6308-56A0-3870-2A929BB0E824}"/>
              </a:ext>
            </a:extLst>
          </p:cNvPr>
          <p:cNvSpPr txBox="1"/>
          <p:nvPr/>
        </p:nvSpPr>
        <p:spPr>
          <a:xfrm>
            <a:off x="359813" y="66615"/>
            <a:ext cx="17562162" cy="1994050"/>
          </a:xfrm>
          <a:prstGeom prst="rect">
            <a:avLst/>
          </a:prstGeom>
        </p:spPr>
        <p:txBody>
          <a:bodyPr lIns="50800" tIns="50800" rIns="50800" bIns="50800"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2659"/>
              </a:lnSpc>
              <a:spcBef>
                <a:spcPct val="0"/>
              </a:spcBef>
            </a:pPr>
            <a:endParaRPr/>
          </a:p>
        </p:txBody>
      </p:sp>
    </p:spTree>
    <p:extLst>
      <p:ext uri="{BB962C8B-B14F-4D97-AF65-F5344CB8AC3E}">
        <p14:creationId xmlns:p14="http://schemas.microsoft.com/office/powerpoint/2010/main" val="1278099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133"/>
        <p:cNvGrpSpPr/>
        <p:nvPr/>
      </p:nvGrpSpPr>
      <p:grpSpPr>
        <a:xfrm>
          <a:off x="0" y="0"/>
          <a:ext cx="0" cy="0"/>
          <a:chOff x="0" y="0"/>
          <a:chExt cx="0" cy="0"/>
        </a:xfrm>
      </p:grpSpPr>
      <p:sp>
        <p:nvSpPr>
          <p:cNvPr id="134" name="Google Shape;134;p24"/>
          <p:cNvSpPr txBox="1">
            <a:spLocks noGrp="1"/>
          </p:cNvSpPr>
          <p:nvPr>
            <p:ph type="body" idx="1"/>
          </p:nvPr>
        </p:nvSpPr>
        <p:spPr>
          <a:xfrm>
            <a:off x="192700" y="425250"/>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lnSpc>
                <a:spcPct val="100000"/>
              </a:lnSpc>
              <a:spcBef>
                <a:spcPts val="0"/>
              </a:spcBef>
              <a:spcAft>
                <a:spcPts val="0"/>
              </a:spcAft>
              <a:buClr>
                <a:schemeClr val="dk1"/>
              </a:buClr>
              <a:buSzPts val="1100"/>
              <a:buFont typeface="Arial"/>
              <a:buNone/>
            </a:pPr>
            <a:r>
              <a:rPr lang="en-GB" sz="2000" b="1" u="sng" dirty="0">
                <a:solidFill>
                  <a:schemeClr val="dk1"/>
                </a:solidFill>
              </a:rPr>
              <a:t>Worries or concerns?</a:t>
            </a:r>
            <a:endParaRPr sz="2000" b="1" u="sng"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2000" b="1" u="sng">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GB" sz="2000" dirty="0">
                <a:solidFill>
                  <a:schemeClr val="dk1"/>
                </a:solidFill>
              </a:rPr>
              <a:t>Please use the Class Teachers or TA as your first port of call with any problems or concerns (large or small). We are usually best placed to deal with your queries, and you can catch us in the playground at the end of each day.  </a:t>
            </a:r>
            <a:endParaRPr sz="2000"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200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GB" sz="2000" dirty="0">
                <a:solidFill>
                  <a:schemeClr val="dk1"/>
                </a:solidFill>
              </a:rPr>
              <a:t>Rest assured – your children are all settling beautifully, working well and adapting to the new routines of Year 5.    </a:t>
            </a:r>
            <a:r>
              <a:rPr lang="en-GB" sz="1200" dirty="0">
                <a:solidFill>
                  <a:schemeClr val="dk1"/>
                </a:solidFill>
              </a:rPr>
              <a:t> </a:t>
            </a:r>
            <a:endParaRPr sz="1200" dirty="0">
              <a:solidFill>
                <a:schemeClr val="dk1"/>
              </a:solidFill>
            </a:endParaRPr>
          </a:p>
          <a:p>
            <a:pPr marL="0" lvl="0" indent="0" algn="l" rtl="0">
              <a:spcBef>
                <a:spcPts val="0"/>
              </a:spcBef>
              <a:spcAft>
                <a:spcPts val="0"/>
              </a:spcAft>
              <a:buNone/>
            </a:pPr>
            <a:endParaRPr/>
          </a:p>
          <a:p>
            <a:pPr marL="0" lvl="0" indent="0" algn="ctr" rtl="0">
              <a:spcBef>
                <a:spcPts val="1200"/>
              </a:spcBef>
              <a:spcAft>
                <a:spcPts val="1200"/>
              </a:spcAft>
              <a:buNone/>
            </a:pPr>
            <a:r>
              <a:rPr lang="en-GB" sz="2300" b="1" dirty="0">
                <a:solidFill>
                  <a:schemeClr val="dk1"/>
                </a:solidFill>
              </a:rPr>
              <a:t>Thank you for coming.</a:t>
            </a:r>
            <a:endParaRPr sz="2300" b="1" dirty="0">
              <a:solidFill>
                <a:schemeClr val="dk1"/>
              </a:solidFill>
            </a:endParaRPr>
          </a:p>
        </p:txBody>
      </p:sp>
      <p:pic>
        <p:nvPicPr>
          <p:cNvPr id="135" name="Google Shape;135;p24"/>
          <p:cNvPicPr preferRelativeResize="0"/>
          <p:nvPr/>
        </p:nvPicPr>
        <p:blipFill>
          <a:blip r:embed="rId3">
            <a:alphaModFix/>
          </a:blip>
          <a:stretch>
            <a:fillRect/>
          </a:stretch>
        </p:blipFill>
        <p:spPr>
          <a:xfrm>
            <a:off x="6629922" y="3100650"/>
            <a:ext cx="1647950" cy="14741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66"/>
        <p:cNvGrpSpPr/>
        <p:nvPr/>
      </p:nvGrpSpPr>
      <p:grpSpPr>
        <a:xfrm>
          <a:off x="0" y="0"/>
          <a:ext cx="0" cy="0"/>
          <a:chOff x="0" y="0"/>
          <a:chExt cx="0" cy="0"/>
        </a:xfrm>
      </p:grpSpPr>
      <p:sp>
        <p:nvSpPr>
          <p:cNvPr id="67" name="Google Shape;67;p15"/>
          <p:cNvSpPr txBox="1">
            <a:spLocks noGrp="1"/>
          </p:cNvSpPr>
          <p:nvPr>
            <p:ph type="body" idx="1"/>
          </p:nvPr>
        </p:nvSpPr>
        <p:spPr>
          <a:xfrm>
            <a:off x="311700" y="1224650"/>
            <a:ext cx="8520600" cy="3416400"/>
          </a:xfrm>
          <a:prstGeom prst="rect">
            <a:avLst/>
          </a:prstGeom>
        </p:spPr>
        <p:txBody>
          <a:bodyPr spcFirstLastPara="1" wrap="square" lIns="91425" tIns="91425" rIns="91425" bIns="91425" anchor="t" anchorCtr="0">
            <a:normAutofit/>
          </a:bodyPr>
          <a:lstStyle/>
          <a:p>
            <a:pPr marL="0" lvl="0" indent="0" algn="ctr" rtl="0">
              <a:lnSpc>
                <a:spcPct val="100000"/>
              </a:lnSpc>
              <a:spcBef>
                <a:spcPts val="0"/>
              </a:spcBef>
              <a:spcAft>
                <a:spcPts val="0"/>
              </a:spcAft>
              <a:buClr>
                <a:schemeClr val="dk1"/>
              </a:buClr>
              <a:buSzPts val="1100"/>
              <a:buFont typeface="Arial"/>
              <a:buNone/>
            </a:pPr>
            <a:r>
              <a:rPr lang="en-GB" sz="2200" b="1" u="sng">
                <a:solidFill>
                  <a:schemeClr val="dk1"/>
                </a:solidFill>
              </a:rPr>
              <a:t>What a fantastic start to term!</a:t>
            </a:r>
            <a:endParaRPr sz="2200" b="1" u="sng">
              <a:solidFill>
                <a:schemeClr val="dk1"/>
              </a:solidFill>
            </a:endParaRPr>
          </a:p>
          <a:p>
            <a:pPr marL="0" lvl="0" indent="0" algn="ctr" rtl="0">
              <a:lnSpc>
                <a:spcPct val="100000"/>
              </a:lnSpc>
              <a:spcBef>
                <a:spcPts val="0"/>
              </a:spcBef>
              <a:spcAft>
                <a:spcPts val="0"/>
              </a:spcAft>
              <a:buClr>
                <a:schemeClr val="dk1"/>
              </a:buClr>
              <a:buSzPts val="1100"/>
              <a:buFont typeface="Arial"/>
              <a:buNone/>
            </a:pPr>
            <a:endParaRPr sz="2200" b="1" u="sng">
              <a:solidFill>
                <a:schemeClr val="dk1"/>
              </a:solidFill>
            </a:endParaRPr>
          </a:p>
          <a:p>
            <a:pPr marL="0" lvl="0" indent="0" algn="ctr" rtl="0">
              <a:lnSpc>
                <a:spcPct val="100000"/>
              </a:lnSpc>
              <a:spcBef>
                <a:spcPts val="0"/>
              </a:spcBef>
              <a:spcAft>
                <a:spcPts val="0"/>
              </a:spcAft>
              <a:buClr>
                <a:schemeClr val="dk1"/>
              </a:buClr>
              <a:buSzPts val="1100"/>
              <a:buFont typeface="Arial"/>
              <a:buNone/>
            </a:pPr>
            <a:r>
              <a:rPr lang="en-GB" sz="2200">
                <a:solidFill>
                  <a:schemeClr val="dk1"/>
                </a:solidFill>
              </a:rPr>
              <a:t>All the children have made a fabulous start to the term, adapting quickly to the new routines. In return we are all making sure we catch these wonderful behaviours and are rewarding the children with </a:t>
            </a:r>
            <a:r>
              <a:rPr lang="en-GB" sz="2200" b="1">
                <a:solidFill>
                  <a:schemeClr val="dk1"/>
                </a:solidFill>
              </a:rPr>
              <a:t>house points</a:t>
            </a:r>
            <a:r>
              <a:rPr lang="en-GB" sz="2200">
                <a:solidFill>
                  <a:schemeClr val="dk1"/>
                </a:solidFill>
              </a:rPr>
              <a:t>! Our other class rewards include </a:t>
            </a:r>
            <a:r>
              <a:rPr lang="en-GB" sz="2200" b="1">
                <a:solidFill>
                  <a:schemeClr val="dk1"/>
                </a:solidFill>
              </a:rPr>
              <a:t>Star of the Week, Academic Star </a:t>
            </a:r>
            <a:r>
              <a:rPr lang="en-GB" sz="2200">
                <a:solidFill>
                  <a:schemeClr val="dk1"/>
                </a:solidFill>
              </a:rPr>
              <a:t>and </a:t>
            </a:r>
            <a:r>
              <a:rPr lang="en-GB" sz="2200" b="1">
                <a:solidFill>
                  <a:schemeClr val="dk1"/>
                </a:solidFill>
              </a:rPr>
              <a:t>Star of the day</a:t>
            </a:r>
            <a:r>
              <a:rPr lang="en-GB" sz="2200">
                <a:solidFill>
                  <a:schemeClr val="dk1"/>
                </a:solidFill>
              </a:rPr>
              <a:t> to name just a few! We are all committed to maintaining a positive atmosphere to learn in and hope you have felt this too.</a:t>
            </a:r>
            <a:endParaRPr sz="2800"/>
          </a:p>
        </p:txBody>
      </p:sp>
      <p:sp>
        <p:nvSpPr>
          <p:cNvPr id="68" name="Google Shape;68;p15"/>
          <p:cNvSpPr/>
          <p:nvPr/>
        </p:nvSpPr>
        <p:spPr>
          <a:xfrm>
            <a:off x="6755550" y="152250"/>
            <a:ext cx="1521300" cy="1256100"/>
          </a:xfrm>
          <a:prstGeom prst="star5">
            <a:avLst>
              <a:gd name="adj" fmla="val 19098"/>
              <a:gd name="hf" fmla="val 105146"/>
              <a:gd name="vf" fmla="val 110557"/>
            </a:avLst>
          </a:prstGeom>
          <a:solidFill>
            <a:schemeClr val="accent6"/>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9" name="Google Shape;69;p15"/>
          <p:cNvPicPr preferRelativeResize="0"/>
          <p:nvPr/>
        </p:nvPicPr>
        <p:blipFill>
          <a:blip r:embed="rId3">
            <a:alphaModFix/>
          </a:blip>
          <a:stretch>
            <a:fillRect/>
          </a:stretch>
        </p:blipFill>
        <p:spPr>
          <a:xfrm>
            <a:off x="104775" y="67799"/>
            <a:ext cx="2603649" cy="1114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73"/>
        <p:cNvGrpSpPr/>
        <p:nvPr/>
      </p:nvGrpSpPr>
      <p:grpSpPr>
        <a:xfrm>
          <a:off x="0" y="0"/>
          <a:ext cx="0" cy="0"/>
          <a:chOff x="0" y="0"/>
          <a:chExt cx="0" cy="0"/>
        </a:xfrm>
      </p:grpSpPr>
      <p:sp>
        <p:nvSpPr>
          <p:cNvPr id="74" name="Google Shape;74;p16"/>
          <p:cNvSpPr txBox="1">
            <a:spLocks noGrp="1"/>
          </p:cNvSpPr>
          <p:nvPr>
            <p:ph type="body" idx="1"/>
          </p:nvPr>
        </p:nvSpPr>
        <p:spPr>
          <a:xfrm>
            <a:off x="311700" y="865460"/>
            <a:ext cx="8520600" cy="3416400"/>
          </a:xfrm>
          <a:prstGeom prst="rect">
            <a:avLst/>
          </a:prstGeom>
        </p:spPr>
        <p:txBody>
          <a:bodyPr spcFirstLastPara="1" wrap="square" lIns="91425" tIns="91425" rIns="91425" bIns="91425" anchor="t" anchorCtr="0">
            <a:normAutofit/>
          </a:bodyPr>
          <a:lstStyle/>
          <a:p>
            <a:pPr marL="0" lvl="0" indent="0" algn="ctr" rtl="0">
              <a:lnSpc>
                <a:spcPct val="100000"/>
              </a:lnSpc>
              <a:spcBef>
                <a:spcPts val="0"/>
              </a:spcBef>
              <a:spcAft>
                <a:spcPts val="0"/>
              </a:spcAft>
              <a:buClr>
                <a:schemeClr val="dk1"/>
              </a:buClr>
              <a:buSzPts val="1100"/>
              <a:buFont typeface="Arial"/>
              <a:buNone/>
            </a:pPr>
            <a:endParaRPr sz="2300" b="1" u="sng">
              <a:solidFill>
                <a:schemeClr val="dk1"/>
              </a:solidFill>
            </a:endParaRPr>
          </a:p>
          <a:p>
            <a:pPr marL="0" indent="0" algn="ctr">
              <a:lnSpc>
                <a:spcPct val="100000"/>
              </a:lnSpc>
              <a:buClr>
                <a:schemeClr val="dk1"/>
              </a:buClr>
              <a:buSzPts val="1100"/>
              <a:buNone/>
            </a:pPr>
            <a:r>
              <a:rPr lang="en-GB" sz="2300" b="1" u="sng" dirty="0">
                <a:solidFill>
                  <a:schemeClr val="dk1"/>
                </a:solidFill>
              </a:rPr>
              <a:t>Daily reading</a:t>
            </a:r>
          </a:p>
          <a:p>
            <a:pPr marL="0" lvl="0" indent="0" algn="ctr" rtl="0">
              <a:lnSpc>
                <a:spcPct val="100000"/>
              </a:lnSpc>
              <a:spcBef>
                <a:spcPts val="0"/>
              </a:spcBef>
              <a:spcAft>
                <a:spcPts val="0"/>
              </a:spcAft>
              <a:buClr>
                <a:schemeClr val="dk1"/>
              </a:buClr>
              <a:buSzPts val="1100"/>
              <a:buFont typeface="Arial"/>
              <a:buNone/>
            </a:pPr>
            <a:endParaRPr sz="2300" b="1" u="sng">
              <a:solidFill>
                <a:schemeClr val="dk1"/>
              </a:solidFill>
            </a:endParaRPr>
          </a:p>
          <a:p>
            <a:pPr marL="0" indent="0" algn="ctr">
              <a:lnSpc>
                <a:spcPct val="100000"/>
              </a:lnSpc>
              <a:buClr>
                <a:schemeClr val="dk1"/>
              </a:buClr>
              <a:buSzPts val="1100"/>
              <a:buNone/>
            </a:pPr>
            <a:r>
              <a:rPr lang="en-GB" sz="2400" dirty="0">
                <a:solidFill>
                  <a:schemeClr val="dk1"/>
                </a:solidFill>
              </a:rPr>
              <a:t>As you know we hope for the children to be reading every night at home where possible. Please support us by encouraging your child to read, talking about the story and recording their reading. </a:t>
            </a:r>
          </a:p>
        </p:txBody>
      </p:sp>
      <p:pic>
        <p:nvPicPr>
          <p:cNvPr id="76" name="Google Shape;76;p16"/>
          <p:cNvPicPr preferRelativeResize="0"/>
          <p:nvPr/>
        </p:nvPicPr>
        <p:blipFill>
          <a:blip r:embed="rId3">
            <a:alphaModFix/>
          </a:blip>
          <a:stretch>
            <a:fillRect/>
          </a:stretch>
        </p:blipFill>
        <p:spPr>
          <a:xfrm>
            <a:off x="104775" y="67799"/>
            <a:ext cx="2603649" cy="11141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534875" y="863550"/>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endParaRPr sz="2200" b="1" u="sng">
              <a:solidFill>
                <a:schemeClr val="dk1"/>
              </a:solidFill>
            </a:endParaRPr>
          </a:p>
          <a:p>
            <a:pPr marL="0" lvl="0" indent="0" algn="ctr" rtl="0">
              <a:lnSpc>
                <a:spcPct val="100000"/>
              </a:lnSpc>
              <a:spcBef>
                <a:spcPts val="0"/>
              </a:spcBef>
              <a:spcAft>
                <a:spcPts val="0"/>
              </a:spcAft>
              <a:buNone/>
            </a:pPr>
            <a:r>
              <a:rPr lang="en-GB" sz="2200" b="1" u="sng" dirty="0">
                <a:solidFill>
                  <a:schemeClr val="dk1"/>
                </a:solidFill>
              </a:rPr>
              <a:t>Spelling</a:t>
            </a:r>
            <a:endParaRPr sz="2200" b="1" u="sng" dirty="0">
              <a:solidFill>
                <a:schemeClr val="dk1"/>
              </a:solidFill>
            </a:endParaRPr>
          </a:p>
          <a:p>
            <a:pPr marL="0" indent="0" algn="ctr">
              <a:lnSpc>
                <a:spcPct val="100000"/>
              </a:lnSpc>
              <a:buClr>
                <a:schemeClr val="dk1"/>
              </a:buClr>
              <a:buSzPts val="1100"/>
              <a:buNone/>
            </a:pPr>
            <a:r>
              <a:rPr lang="en-GB" sz="2200" dirty="0">
                <a:solidFill>
                  <a:schemeClr val="dk1"/>
                </a:solidFill>
              </a:rPr>
              <a:t>Every Monday your child will be taught a new set of words. These will be checked on a Friday. All the weekly spellings follow a rule and the check will include two extra words which follow the same rule to ensure understanding.</a:t>
            </a:r>
          </a:p>
          <a:p>
            <a:pPr marL="0" lvl="0" indent="0" algn="ctr">
              <a:lnSpc>
                <a:spcPct val="100000"/>
              </a:lnSpc>
              <a:spcBef>
                <a:spcPts val="0"/>
              </a:spcBef>
              <a:buSzPts val="1100"/>
              <a:buFont typeface="Arial"/>
              <a:buNone/>
            </a:pPr>
            <a:endParaRPr lang="en-GB" sz="2200" dirty="0">
              <a:solidFill>
                <a:schemeClr val="dk1"/>
              </a:solidFill>
            </a:endParaRPr>
          </a:p>
          <a:p>
            <a:pPr marL="0" indent="0" algn="ctr">
              <a:lnSpc>
                <a:spcPct val="100000"/>
              </a:lnSpc>
              <a:buSzPts val="1100"/>
              <a:buNone/>
            </a:pPr>
            <a:r>
              <a:rPr lang="en-GB" sz="2200" dirty="0">
                <a:solidFill>
                  <a:schemeClr val="dk1"/>
                </a:solidFill>
              </a:rPr>
              <a:t>Please encourage your child to practise for 10 minutes daily on spelling shed.</a:t>
            </a:r>
          </a:p>
          <a:p>
            <a:pPr marL="0" indent="0">
              <a:lnSpc>
                <a:spcPct val="100000"/>
              </a:lnSpc>
              <a:buSzPts val="1100"/>
              <a:buNone/>
            </a:pPr>
            <a:endParaRPr lang="en-GB" sz="2200" dirty="0">
              <a:solidFill>
                <a:schemeClr val="dk1"/>
              </a:solidFill>
            </a:endParaRPr>
          </a:p>
        </p:txBody>
      </p:sp>
      <p:pic>
        <p:nvPicPr>
          <p:cNvPr id="82" name="Google Shape;82;p17"/>
          <p:cNvPicPr preferRelativeResize="0"/>
          <p:nvPr/>
        </p:nvPicPr>
        <p:blipFill>
          <a:blip r:embed="rId3">
            <a:alphaModFix/>
          </a:blip>
          <a:stretch>
            <a:fillRect/>
          </a:stretch>
        </p:blipFill>
        <p:spPr>
          <a:xfrm>
            <a:off x="2287999" y="4123667"/>
            <a:ext cx="4005150" cy="803800"/>
          </a:xfrm>
          <a:prstGeom prst="rect">
            <a:avLst/>
          </a:prstGeom>
          <a:noFill/>
          <a:ln>
            <a:noFill/>
          </a:ln>
        </p:spPr>
      </p:pic>
      <p:pic>
        <p:nvPicPr>
          <p:cNvPr id="83" name="Google Shape;83;p17"/>
          <p:cNvPicPr preferRelativeResize="0"/>
          <p:nvPr/>
        </p:nvPicPr>
        <p:blipFill>
          <a:blip r:embed="rId4">
            <a:alphaModFix/>
          </a:blip>
          <a:stretch>
            <a:fillRect/>
          </a:stretch>
        </p:blipFill>
        <p:spPr>
          <a:xfrm>
            <a:off x="104775" y="67799"/>
            <a:ext cx="2603649" cy="1114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87"/>
        <p:cNvGrpSpPr/>
        <p:nvPr/>
      </p:nvGrpSpPr>
      <p:grpSpPr>
        <a:xfrm>
          <a:off x="0" y="0"/>
          <a:ext cx="0" cy="0"/>
          <a:chOff x="0" y="0"/>
          <a:chExt cx="0" cy="0"/>
        </a:xfrm>
      </p:grpSpPr>
      <p:sp>
        <p:nvSpPr>
          <p:cNvPr id="88" name="Google Shape;88;p18"/>
          <p:cNvSpPr txBox="1">
            <a:spLocks noGrp="1"/>
          </p:cNvSpPr>
          <p:nvPr>
            <p:ph type="body" idx="1"/>
          </p:nvPr>
        </p:nvSpPr>
        <p:spPr>
          <a:xfrm>
            <a:off x="315091" y="742750"/>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endParaRPr sz="2200" b="1" u="sng">
              <a:solidFill>
                <a:schemeClr val="dk1"/>
              </a:solidFill>
            </a:endParaRPr>
          </a:p>
          <a:p>
            <a:pPr marL="0" lvl="0" indent="0" algn="ctr" rtl="0">
              <a:lnSpc>
                <a:spcPct val="100000"/>
              </a:lnSpc>
              <a:spcBef>
                <a:spcPts val="0"/>
              </a:spcBef>
              <a:spcAft>
                <a:spcPts val="0"/>
              </a:spcAft>
              <a:buNone/>
            </a:pPr>
            <a:r>
              <a:rPr lang="en-GB" sz="2200" b="1" u="sng" dirty="0">
                <a:solidFill>
                  <a:schemeClr val="dk1"/>
                </a:solidFill>
              </a:rPr>
              <a:t>Times Tables</a:t>
            </a:r>
            <a:endParaRPr sz="2200" b="1" u="sng" dirty="0">
              <a:solidFill>
                <a:schemeClr val="dk1"/>
              </a:solidFill>
            </a:endParaRPr>
          </a:p>
          <a:p>
            <a:pPr marL="0" lvl="0" indent="0" algn="ctr" rtl="0">
              <a:lnSpc>
                <a:spcPct val="100000"/>
              </a:lnSpc>
              <a:spcBef>
                <a:spcPts val="0"/>
              </a:spcBef>
              <a:spcAft>
                <a:spcPts val="0"/>
              </a:spcAft>
              <a:buNone/>
            </a:pPr>
            <a:endParaRPr sz="2200" b="1" u="sng">
              <a:solidFill>
                <a:schemeClr val="dk1"/>
              </a:solidFill>
            </a:endParaRPr>
          </a:p>
          <a:p>
            <a:pPr marL="0" indent="0" algn="ctr">
              <a:lnSpc>
                <a:spcPct val="100000"/>
              </a:lnSpc>
              <a:buClr>
                <a:schemeClr val="dk1"/>
              </a:buClr>
              <a:buSzPts val="1100"/>
              <a:buNone/>
            </a:pPr>
            <a:r>
              <a:rPr lang="en-GB" sz="1850" dirty="0">
                <a:solidFill>
                  <a:schemeClr val="dk1"/>
                </a:solidFill>
              </a:rPr>
              <a:t>Recall of the times tables is important and underpins maths achievement throughout education. Children will be given access to Times Tables Rock Stars and should practise at home for 5 mins each day. The Garage game mode is specifically designed to train the children through the tables in the order they are taught to boost their progress. </a:t>
            </a:r>
            <a:endParaRPr sz="2200" b="1" u="sng" dirty="0">
              <a:solidFill>
                <a:schemeClr val="dk1"/>
              </a:solidFill>
            </a:endParaRPr>
          </a:p>
          <a:p>
            <a:pPr marL="0" lvl="0" indent="0" algn="l" rtl="0">
              <a:spcBef>
                <a:spcPts val="0"/>
              </a:spcBef>
              <a:spcAft>
                <a:spcPts val="0"/>
              </a:spcAft>
              <a:buNone/>
            </a:pPr>
            <a:endParaRPr sz="2200">
              <a:solidFill>
                <a:schemeClr val="dk1"/>
              </a:solidFill>
            </a:endParaRPr>
          </a:p>
          <a:p>
            <a:pPr marL="0" lvl="0" indent="0" algn="l" rtl="0">
              <a:spcBef>
                <a:spcPts val="1200"/>
              </a:spcBef>
              <a:spcAft>
                <a:spcPts val="1200"/>
              </a:spcAft>
              <a:buNone/>
            </a:pPr>
            <a:endParaRPr sz="2200">
              <a:solidFill>
                <a:schemeClr val="dk1"/>
              </a:solidFill>
            </a:endParaRPr>
          </a:p>
        </p:txBody>
      </p:sp>
      <p:pic>
        <p:nvPicPr>
          <p:cNvPr id="89" name="Google Shape;89;p18"/>
          <p:cNvPicPr preferRelativeResize="0"/>
          <p:nvPr/>
        </p:nvPicPr>
        <p:blipFill>
          <a:blip r:embed="rId3">
            <a:alphaModFix/>
          </a:blip>
          <a:stretch>
            <a:fillRect/>
          </a:stretch>
        </p:blipFill>
        <p:spPr>
          <a:xfrm>
            <a:off x="3282208" y="3363127"/>
            <a:ext cx="2764500" cy="1593950"/>
          </a:xfrm>
          <a:prstGeom prst="rect">
            <a:avLst/>
          </a:prstGeom>
          <a:noFill/>
          <a:ln>
            <a:noFill/>
          </a:ln>
        </p:spPr>
      </p:pic>
      <p:pic>
        <p:nvPicPr>
          <p:cNvPr id="90" name="Google Shape;90;p18"/>
          <p:cNvPicPr preferRelativeResize="0"/>
          <p:nvPr/>
        </p:nvPicPr>
        <p:blipFill>
          <a:blip r:embed="rId4">
            <a:alphaModFix/>
          </a:blip>
          <a:stretch>
            <a:fillRect/>
          </a:stretch>
        </p:blipFill>
        <p:spPr>
          <a:xfrm>
            <a:off x="104775" y="67799"/>
            <a:ext cx="2603649" cy="11141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94"/>
        <p:cNvGrpSpPr/>
        <p:nvPr/>
      </p:nvGrpSpPr>
      <p:grpSpPr>
        <a:xfrm>
          <a:off x="0" y="0"/>
          <a:ext cx="0" cy="0"/>
          <a:chOff x="0" y="0"/>
          <a:chExt cx="0" cy="0"/>
        </a:xfrm>
      </p:grpSpPr>
      <p:sp>
        <p:nvSpPr>
          <p:cNvPr id="95" name="Google Shape;95;p19"/>
          <p:cNvSpPr txBox="1">
            <a:spLocks noGrp="1"/>
          </p:cNvSpPr>
          <p:nvPr>
            <p:ph type="body" idx="1"/>
          </p:nvPr>
        </p:nvSpPr>
        <p:spPr>
          <a:xfrm>
            <a:off x="510025" y="208525"/>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endParaRPr sz="2200" b="1" u="sng">
              <a:solidFill>
                <a:schemeClr val="dk1"/>
              </a:solidFill>
            </a:endParaRPr>
          </a:p>
          <a:p>
            <a:pPr marL="0" lvl="0" indent="0" algn="ctr" rtl="0">
              <a:lnSpc>
                <a:spcPct val="100000"/>
              </a:lnSpc>
              <a:spcBef>
                <a:spcPts val="0"/>
              </a:spcBef>
              <a:spcAft>
                <a:spcPts val="0"/>
              </a:spcAft>
              <a:buNone/>
            </a:pPr>
            <a:r>
              <a:rPr lang="en-GB" sz="2200" b="1" u="sng" dirty="0">
                <a:solidFill>
                  <a:schemeClr val="dk1"/>
                </a:solidFill>
              </a:rPr>
              <a:t>Homework</a:t>
            </a:r>
            <a:endParaRPr sz="2200" b="1" u="sng" dirty="0">
              <a:solidFill>
                <a:schemeClr val="dk1"/>
              </a:solidFill>
            </a:endParaRPr>
          </a:p>
          <a:p>
            <a:pPr marL="0" lvl="0" indent="0" algn="ctr" rtl="0">
              <a:lnSpc>
                <a:spcPct val="100000"/>
              </a:lnSpc>
              <a:spcBef>
                <a:spcPts val="0"/>
              </a:spcBef>
              <a:spcAft>
                <a:spcPts val="0"/>
              </a:spcAft>
              <a:buNone/>
            </a:pPr>
            <a:endParaRPr sz="1850" b="1" u="sng">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850" b="1">
              <a:solidFill>
                <a:schemeClr val="dk1"/>
              </a:solidFill>
            </a:endParaRPr>
          </a:p>
          <a:p>
            <a:pPr marL="111125" indent="0" algn="ctr">
              <a:lnSpc>
                <a:spcPct val="100000"/>
              </a:lnSpc>
              <a:buClr>
                <a:schemeClr val="dk1"/>
              </a:buClr>
              <a:buSzPts val="1850"/>
              <a:buNone/>
            </a:pPr>
            <a:r>
              <a:rPr lang="en-GB" sz="1850" dirty="0">
                <a:solidFill>
                  <a:schemeClr val="dk1"/>
                </a:solidFill>
              </a:rPr>
              <a:t>As well as Reading, TTRS and Spellings the children will be given a homework task each Friday linking to something we have been doing in class. This will usually be Maths or English focused and should take no more than 30 minutes. Homework is due back on the Wednesday.</a:t>
            </a:r>
          </a:p>
          <a:p>
            <a:pPr marL="111125" indent="0" algn="ctr">
              <a:lnSpc>
                <a:spcPct val="100000"/>
              </a:lnSpc>
              <a:buSzPts val="1850"/>
              <a:buNone/>
            </a:pPr>
            <a:r>
              <a:rPr lang="en-GB" sz="1850" dirty="0">
                <a:solidFill>
                  <a:schemeClr val="dk1"/>
                </a:solidFill>
              </a:rPr>
              <a:t>Homework will primarily be set online via either spag.com or maths.co.uk. Please support your child with their homework by ensuring they have access to these websites to complete their work.</a:t>
            </a:r>
          </a:p>
          <a:p>
            <a:pPr marL="0" lvl="0" indent="0" algn="l" rtl="0">
              <a:lnSpc>
                <a:spcPct val="100000"/>
              </a:lnSpc>
              <a:buClr>
                <a:srgbClr val="000000"/>
              </a:buClr>
              <a:buSzPts val="1100"/>
              <a:buNone/>
            </a:pPr>
            <a:endParaRPr sz="1850">
              <a:solidFill>
                <a:schemeClr val="dk1"/>
              </a:solidFill>
            </a:endParaRPr>
          </a:p>
          <a:p>
            <a:pPr marL="0" indent="0">
              <a:buNone/>
            </a:pPr>
            <a:endParaRPr lang="en-GB" sz="2200">
              <a:solidFill>
                <a:schemeClr val="dk1"/>
              </a:solidFill>
            </a:endParaRPr>
          </a:p>
          <a:p>
            <a:pPr marL="0" indent="0">
              <a:spcBef>
                <a:spcPts val="1200"/>
              </a:spcBef>
              <a:spcAft>
                <a:spcPts val="1200"/>
              </a:spcAft>
              <a:buNone/>
            </a:pPr>
            <a:endParaRPr lang="en-GB" sz="2200">
              <a:solidFill>
                <a:schemeClr val="dk1"/>
              </a:solidFill>
            </a:endParaRPr>
          </a:p>
        </p:txBody>
      </p:sp>
      <p:pic>
        <p:nvPicPr>
          <p:cNvPr id="96" name="Google Shape;96;p19"/>
          <p:cNvPicPr preferRelativeResize="0"/>
          <p:nvPr/>
        </p:nvPicPr>
        <p:blipFill>
          <a:blip r:embed="rId3">
            <a:alphaModFix/>
          </a:blip>
          <a:stretch>
            <a:fillRect/>
          </a:stretch>
        </p:blipFill>
        <p:spPr>
          <a:xfrm>
            <a:off x="3814097" y="3521067"/>
            <a:ext cx="1699840" cy="1624382"/>
          </a:xfrm>
          <a:prstGeom prst="rect">
            <a:avLst/>
          </a:prstGeom>
          <a:noFill/>
          <a:ln>
            <a:noFill/>
          </a:ln>
        </p:spPr>
      </p:pic>
      <p:pic>
        <p:nvPicPr>
          <p:cNvPr id="97" name="Google Shape;97;p19"/>
          <p:cNvPicPr preferRelativeResize="0"/>
          <p:nvPr/>
        </p:nvPicPr>
        <p:blipFill>
          <a:blip r:embed="rId4">
            <a:alphaModFix/>
          </a:blip>
          <a:stretch>
            <a:fillRect/>
          </a:stretch>
        </p:blipFill>
        <p:spPr>
          <a:xfrm>
            <a:off x="104775" y="67799"/>
            <a:ext cx="2603649" cy="1114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101"/>
        <p:cNvGrpSpPr/>
        <p:nvPr/>
      </p:nvGrpSpPr>
      <p:grpSpPr>
        <a:xfrm>
          <a:off x="0" y="0"/>
          <a:ext cx="0" cy="0"/>
          <a:chOff x="0" y="0"/>
          <a:chExt cx="0" cy="0"/>
        </a:xfrm>
      </p:grpSpPr>
      <p:sp>
        <p:nvSpPr>
          <p:cNvPr id="102" name="Google Shape;102;p20"/>
          <p:cNvSpPr txBox="1">
            <a:spLocks noGrp="1"/>
          </p:cNvSpPr>
          <p:nvPr>
            <p:ph type="body" idx="1"/>
          </p:nvPr>
        </p:nvSpPr>
        <p:spPr>
          <a:xfrm>
            <a:off x="430700" y="13243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GB" sz="1900" b="1" u="sng" dirty="0">
                <a:solidFill>
                  <a:schemeClr val="dk1"/>
                </a:solidFill>
              </a:rPr>
              <a:t>PE Days</a:t>
            </a:r>
            <a:endParaRPr sz="1900" u="sng"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900">
              <a:solidFill>
                <a:schemeClr val="dk1"/>
              </a:solidFill>
            </a:endParaRPr>
          </a:p>
          <a:p>
            <a:pPr marL="0" indent="0">
              <a:lnSpc>
                <a:spcPct val="100000"/>
              </a:lnSpc>
              <a:buClr>
                <a:schemeClr val="dk1"/>
              </a:buClr>
              <a:buSzPts val="1100"/>
              <a:buNone/>
            </a:pPr>
            <a:r>
              <a:rPr lang="en-GB" sz="1900" dirty="0">
                <a:solidFill>
                  <a:schemeClr val="dk1"/>
                </a:solidFill>
              </a:rPr>
              <a:t>Rowan Class have PE on </a:t>
            </a:r>
            <a:r>
              <a:rPr lang="en-GB" sz="1900" b="1" dirty="0">
                <a:solidFill>
                  <a:schemeClr val="dk1"/>
                </a:solidFill>
              </a:rPr>
              <a:t>Monday</a:t>
            </a:r>
            <a:r>
              <a:rPr lang="en-GB" sz="1900" dirty="0">
                <a:solidFill>
                  <a:schemeClr val="dk1"/>
                </a:solidFill>
              </a:rPr>
              <a:t> and </a:t>
            </a:r>
            <a:r>
              <a:rPr lang="en-GB" sz="1900" b="1" dirty="0">
                <a:solidFill>
                  <a:schemeClr val="dk1"/>
                </a:solidFill>
              </a:rPr>
              <a:t>Wednesday</a:t>
            </a:r>
            <a:r>
              <a:rPr lang="en-GB" sz="1900" dirty="0">
                <a:solidFill>
                  <a:schemeClr val="dk1"/>
                </a:solidFill>
              </a:rPr>
              <a:t>. Please come to school in named PE kits.</a:t>
            </a:r>
            <a:endParaRPr sz="1900" dirty="0">
              <a:solidFill>
                <a:schemeClr val="dk1"/>
              </a:solidFill>
            </a:endParaRPr>
          </a:p>
          <a:p>
            <a:pPr marL="0" indent="0">
              <a:lnSpc>
                <a:spcPct val="100000"/>
              </a:lnSpc>
              <a:buSzPts val="1100"/>
              <a:buNone/>
            </a:pPr>
            <a:endParaRPr lang="en-GB" sz="1900" dirty="0">
              <a:solidFill>
                <a:schemeClr val="dk1"/>
              </a:solidFill>
            </a:endParaRPr>
          </a:p>
          <a:p>
            <a:pPr marL="457200" lvl="0" indent="-349250" algn="l" rtl="0">
              <a:lnSpc>
                <a:spcPct val="100000"/>
              </a:lnSpc>
              <a:spcBef>
                <a:spcPts val="0"/>
              </a:spcBef>
              <a:spcAft>
                <a:spcPts val="0"/>
              </a:spcAft>
              <a:buClr>
                <a:schemeClr val="dk1"/>
              </a:buClr>
              <a:buSzPts val="1900"/>
              <a:buFont typeface="Arial"/>
              <a:buChar char="●"/>
            </a:pPr>
            <a:r>
              <a:rPr lang="en-GB" sz="1900" dirty="0">
                <a:solidFill>
                  <a:schemeClr val="dk1"/>
                </a:solidFill>
              </a:rPr>
              <a:t>For health and safety reasons long hair should be tied back in school but particularly in P.E.</a:t>
            </a:r>
            <a:endParaRPr sz="1900" dirty="0">
              <a:solidFill>
                <a:schemeClr val="dk1"/>
              </a:solidFill>
            </a:endParaRPr>
          </a:p>
          <a:p>
            <a:pPr marL="457200" lvl="0" indent="-349250" algn="l" rtl="0">
              <a:lnSpc>
                <a:spcPct val="100000"/>
              </a:lnSpc>
              <a:spcBef>
                <a:spcPts val="0"/>
              </a:spcBef>
              <a:spcAft>
                <a:spcPts val="0"/>
              </a:spcAft>
              <a:buClr>
                <a:schemeClr val="dk1"/>
              </a:buClr>
              <a:buSzPts val="1900"/>
              <a:buFont typeface="Arial"/>
              <a:buChar char="●"/>
            </a:pPr>
            <a:r>
              <a:rPr lang="en-GB" sz="1900" dirty="0">
                <a:solidFill>
                  <a:schemeClr val="dk1"/>
                </a:solidFill>
              </a:rPr>
              <a:t>Pierced earrings should be removed for PE. If your child can’t take out their own earrings, please remove them before school on those days.</a:t>
            </a:r>
            <a:endParaRPr sz="1900" dirty="0">
              <a:solidFill>
                <a:schemeClr val="dk1"/>
              </a:solidFill>
            </a:endParaRPr>
          </a:p>
          <a:p>
            <a:pPr marL="107950" lvl="0" indent="0" algn="l" rtl="0">
              <a:lnSpc>
                <a:spcPct val="100000"/>
              </a:lnSpc>
              <a:spcBef>
                <a:spcPts val="0"/>
              </a:spcBef>
              <a:spcAft>
                <a:spcPts val="0"/>
              </a:spcAft>
              <a:buClr>
                <a:schemeClr val="dk1"/>
              </a:buClr>
              <a:buSzPts val="1900"/>
              <a:buNone/>
            </a:pPr>
            <a:endParaRPr lang="en-GB" sz="1900" dirty="0">
              <a:solidFill>
                <a:schemeClr val="dk1"/>
              </a:solidFill>
            </a:endParaRPr>
          </a:p>
        </p:txBody>
      </p:sp>
      <p:pic>
        <p:nvPicPr>
          <p:cNvPr id="103" name="Google Shape;103;p20"/>
          <p:cNvPicPr preferRelativeResize="0"/>
          <p:nvPr/>
        </p:nvPicPr>
        <p:blipFill>
          <a:blip r:embed="rId3">
            <a:alphaModFix/>
          </a:blip>
          <a:stretch>
            <a:fillRect/>
          </a:stretch>
        </p:blipFill>
        <p:spPr>
          <a:xfrm>
            <a:off x="2804913" y="0"/>
            <a:ext cx="3534176" cy="1555025"/>
          </a:xfrm>
          <a:prstGeom prst="rect">
            <a:avLst/>
          </a:prstGeom>
          <a:noFill/>
          <a:ln>
            <a:noFill/>
          </a:ln>
        </p:spPr>
      </p:pic>
      <p:pic>
        <p:nvPicPr>
          <p:cNvPr id="104" name="Google Shape;104;p20"/>
          <p:cNvPicPr preferRelativeResize="0"/>
          <p:nvPr/>
        </p:nvPicPr>
        <p:blipFill>
          <a:blip r:embed="rId4">
            <a:alphaModFix/>
          </a:blip>
          <a:stretch>
            <a:fillRect/>
          </a:stretch>
        </p:blipFill>
        <p:spPr>
          <a:xfrm>
            <a:off x="104775" y="67799"/>
            <a:ext cx="2603649" cy="1114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Shape 108"/>
        <p:cNvGrpSpPr/>
        <p:nvPr/>
      </p:nvGrpSpPr>
      <p:grpSpPr>
        <a:xfrm>
          <a:off x="0" y="0"/>
          <a:ext cx="0" cy="0"/>
          <a:chOff x="0" y="0"/>
          <a:chExt cx="0" cy="0"/>
        </a:xfrm>
      </p:grpSpPr>
      <p:sp>
        <p:nvSpPr>
          <p:cNvPr id="109" name="Google Shape;109;p21"/>
          <p:cNvSpPr txBox="1">
            <a:spLocks noGrp="1"/>
          </p:cNvSpPr>
          <p:nvPr>
            <p:ph type="body" idx="1"/>
          </p:nvPr>
        </p:nvSpPr>
        <p:spPr>
          <a:xfrm>
            <a:off x="105174" y="1373430"/>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r>
              <a:rPr lang="en-GB" sz="2300" b="1" u="sng" dirty="0">
                <a:solidFill>
                  <a:schemeClr val="dk1"/>
                </a:solidFill>
              </a:rPr>
              <a:t>Forest School</a:t>
            </a:r>
            <a:endParaRPr sz="2300" b="1" u="sng">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2300" b="1" u="sng">
              <a:solidFill>
                <a:schemeClr val="dk1"/>
              </a:solidFill>
            </a:endParaRPr>
          </a:p>
          <a:p>
            <a:pPr marL="0" indent="0">
              <a:lnSpc>
                <a:spcPct val="100000"/>
              </a:lnSpc>
              <a:buClr>
                <a:schemeClr val="dk1"/>
              </a:buClr>
              <a:buSzPts val="1100"/>
              <a:buNone/>
            </a:pPr>
            <a:r>
              <a:rPr lang="en-GB" sz="2300" dirty="0">
                <a:solidFill>
                  <a:schemeClr val="dk1"/>
                </a:solidFill>
              </a:rPr>
              <a:t>Rowan Class will have Forest School on alternate </a:t>
            </a:r>
            <a:r>
              <a:rPr lang="en-GB" sz="2300" b="1" dirty="0">
                <a:solidFill>
                  <a:schemeClr val="dk1"/>
                </a:solidFill>
              </a:rPr>
              <a:t>Fridays</a:t>
            </a:r>
            <a:r>
              <a:rPr lang="en-GB" sz="2300" dirty="0">
                <a:solidFill>
                  <a:schemeClr val="dk1"/>
                </a:solidFill>
              </a:rPr>
              <a:t>. As the weather becomes more unpredictable, please ensure your child has a pair of wellies and a warm coat / waterproof for both Forest School and for playtimes on the field.</a:t>
            </a:r>
          </a:p>
          <a:p>
            <a:pPr marL="0" indent="0">
              <a:lnSpc>
                <a:spcPct val="100000"/>
              </a:lnSpc>
              <a:buSzPts val="1100"/>
              <a:buNone/>
            </a:pPr>
            <a:endParaRPr lang="en-GB" sz="2300" dirty="0">
              <a:solidFill>
                <a:schemeClr val="dk1"/>
              </a:solidFill>
            </a:endParaRPr>
          </a:p>
          <a:p>
            <a:pPr marL="0" indent="0">
              <a:lnSpc>
                <a:spcPct val="100000"/>
              </a:lnSpc>
              <a:buSzPts val="1100"/>
              <a:buNone/>
            </a:pPr>
            <a:r>
              <a:rPr lang="en-GB" sz="2300" dirty="0">
                <a:solidFill>
                  <a:schemeClr val="dk1"/>
                </a:solidFill>
              </a:rPr>
              <a:t>Please name everything.</a:t>
            </a:r>
          </a:p>
        </p:txBody>
      </p:sp>
      <p:pic>
        <p:nvPicPr>
          <p:cNvPr id="110" name="Google Shape;110;p21"/>
          <p:cNvPicPr preferRelativeResize="0"/>
          <p:nvPr/>
        </p:nvPicPr>
        <p:blipFill>
          <a:blip r:embed="rId3">
            <a:alphaModFix/>
          </a:blip>
          <a:stretch>
            <a:fillRect/>
          </a:stretch>
        </p:blipFill>
        <p:spPr>
          <a:xfrm>
            <a:off x="3351813" y="233"/>
            <a:ext cx="2813067" cy="1984775"/>
          </a:xfrm>
          <a:prstGeom prst="rect">
            <a:avLst/>
          </a:prstGeom>
          <a:noFill/>
          <a:ln>
            <a:noFill/>
          </a:ln>
        </p:spPr>
      </p:pic>
      <p:pic>
        <p:nvPicPr>
          <p:cNvPr id="111" name="Google Shape;111;p21"/>
          <p:cNvPicPr preferRelativeResize="0"/>
          <p:nvPr/>
        </p:nvPicPr>
        <p:blipFill>
          <a:blip r:embed="rId4">
            <a:alphaModFix/>
          </a:blip>
          <a:stretch>
            <a:fillRect/>
          </a:stretch>
        </p:blipFill>
        <p:spPr>
          <a:xfrm>
            <a:off x="104775" y="67799"/>
            <a:ext cx="2603649" cy="11141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a:extLst>
            <a:ext uri="{FF2B5EF4-FFF2-40B4-BE49-F238E27FC236}">
              <a16:creationId xmlns:a16="http://schemas.microsoft.com/office/drawing/2014/main" id="{57C25A4E-0955-747E-8579-AF3CCB1C0A62}"/>
            </a:ext>
          </a:extLst>
        </p:cNvPr>
        <p:cNvGrpSpPr/>
        <p:nvPr/>
      </p:nvGrpSpPr>
      <p:grpSpPr>
        <a:xfrm>
          <a:off x="0" y="0"/>
          <a:ext cx="0" cy="0"/>
          <a:chOff x="0" y="0"/>
          <a:chExt cx="0" cy="0"/>
        </a:xfrm>
      </p:grpSpPr>
      <p:sp>
        <p:nvSpPr>
          <p:cNvPr id="5" name="TextBox 5">
            <a:extLst>
              <a:ext uri="{FF2B5EF4-FFF2-40B4-BE49-F238E27FC236}">
                <a16:creationId xmlns:a16="http://schemas.microsoft.com/office/drawing/2014/main" id="{4BEF5C9F-11E3-E98C-F2CA-DA813D20C6D7}"/>
              </a:ext>
            </a:extLst>
          </p:cNvPr>
          <p:cNvSpPr txBox="1"/>
          <p:nvPr/>
        </p:nvSpPr>
        <p:spPr>
          <a:xfrm>
            <a:off x="-24493" y="1288971"/>
            <a:ext cx="9144000" cy="3264163"/>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algn="ctr"/>
            <a:r>
              <a:rPr lang="en-US" sz="2000" dirty="0">
                <a:latin typeface="Adolescence"/>
                <a:ea typeface="+mn-lt"/>
                <a:cs typeface="+mn-lt"/>
              </a:rPr>
              <a:t>There are lots of opportunities to help children with their </a:t>
            </a:r>
            <a:r>
              <a:rPr lang="en-US" sz="2000" err="1">
                <a:latin typeface="Adolescence"/>
                <a:ea typeface="+mn-lt"/>
                <a:cs typeface="+mn-lt"/>
              </a:rPr>
              <a:t>Maths</a:t>
            </a:r>
            <a:r>
              <a:rPr lang="en-US" sz="2000" dirty="0">
                <a:latin typeface="Adolescence"/>
                <a:ea typeface="+mn-lt"/>
                <a:cs typeface="+mn-lt"/>
              </a:rPr>
              <a:t> skills at home. </a:t>
            </a:r>
            <a:endParaRPr lang="en-US" sz="2000">
              <a:latin typeface="Adolescence"/>
              <a:ea typeface="Adolescence"/>
            </a:endParaRPr>
          </a:p>
          <a:p>
            <a:pPr algn="ctr"/>
            <a:r>
              <a:rPr lang="en-US" sz="2000" dirty="0">
                <a:latin typeface="Adolescence"/>
                <a:ea typeface="+mn-lt"/>
                <a:cs typeface="+mn-lt"/>
              </a:rPr>
              <a:t>Let them handle coins, practice telling the time on an analogue clock and discuss simple problems using these skills. Play games with dice and playing cards.</a:t>
            </a:r>
            <a:endParaRPr lang="en-US" sz="2000">
              <a:latin typeface="Adolescence"/>
              <a:ea typeface="Adolescence"/>
            </a:endParaRPr>
          </a:p>
          <a:p>
            <a:pPr algn="ctr"/>
            <a:endParaRPr lang="en-US" sz="2000" dirty="0">
              <a:latin typeface="Adolescence"/>
              <a:ea typeface="Adolescence"/>
              <a:cs typeface="+mn-lt"/>
            </a:endParaRPr>
          </a:p>
          <a:p>
            <a:pPr algn="ctr"/>
            <a:r>
              <a:rPr lang="en-US" sz="2000" dirty="0">
                <a:latin typeface="Adolescence"/>
                <a:ea typeface="Adolescence"/>
                <a:cs typeface="+mn-lt"/>
                <a:sym typeface="Adolescence"/>
              </a:rPr>
              <a:t>Read to your child regularly. The benefits of reading to children include developing their vocabulary, language skills and literacy, building their empathy and helping them learn how to handle challenging feelings.</a:t>
            </a:r>
            <a:endParaRPr lang="en-US" sz="2000">
              <a:latin typeface="Adolescence"/>
              <a:ea typeface="Calibri"/>
              <a:cs typeface="Calibri"/>
            </a:endParaRPr>
          </a:p>
          <a:p>
            <a:pPr algn="ctr"/>
            <a:r>
              <a:rPr lang="en-US" sz="2000" dirty="0">
                <a:latin typeface="Adolescence"/>
                <a:ea typeface="Adolescence"/>
                <a:cs typeface="+mn-lt"/>
                <a:sym typeface="Adolescence"/>
              </a:rPr>
              <a:t>Exposure to a broad range of stories will help to further strengthen your child’s writing ability.</a:t>
            </a:r>
            <a:endParaRPr lang="en-US" sz="2000">
              <a:latin typeface="Adolescence"/>
              <a:ea typeface="Adolescence"/>
            </a:endParaRPr>
          </a:p>
          <a:p>
            <a:pPr algn="ctr">
              <a:lnSpc>
                <a:spcPts val="4130"/>
              </a:lnSpc>
              <a:spcBef>
                <a:spcPct val="0"/>
              </a:spcBef>
            </a:pPr>
            <a:endParaRPr lang="en-US" sz="2950" dirty="0">
              <a:solidFill>
                <a:schemeClr val="tx1">
                  <a:lumMod val="49000"/>
                  <a:lumOff val="51000"/>
                </a:schemeClr>
              </a:solidFill>
              <a:latin typeface="Adolescence"/>
              <a:ea typeface="Adolescence"/>
              <a:cs typeface="Calibri"/>
            </a:endParaRPr>
          </a:p>
        </p:txBody>
      </p:sp>
      <p:sp>
        <p:nvSpPr>
          <p:cNvPr id="7" name="TextBox 7">
            <a:extLst>
              <a:ext uri="{FF2B5EF4-FFF2-40B4-BE49-F238E27FC236}">
                <a16:creationId xmlns:a16="http://schemas.microsoft.com/office/drawing/2014/main" id="{7A26D857-6439-19DE-FA65-4DF93AF54611}"/>
              </a:ext>
            </a:extLst>
          </p:cNvPr>
          <p:cNvSpPr txBox="1"/>
          <p:nvPr/>
        </p:nvSpPr>
        <p:spPr>
          <a:xfrm>
            <a:off x="2130352" y="-103445"/>
            <a:ext cx="6532358" cy="830035"/>
          </a:xfrm>
          <a:prstGeom prst="rect">
            <a:avLst/>
          </a:prstGeom>
        </p:spPr>
        <p:txBody>
          <a:bodyPr wrap="square" lIns="0" tIns="0" rIns="0" bIns="0" rtlCol="0" anchor="t">
            <a:spAutoFit/>
          </a:bodyPr>
          <a:lst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a:lstStyle>
          <a:p>
            <a:pPr algn="ctr">
              <a:lnSpc>
                <a:spcPts val="7393"/>
              </a:lnSpc>
              <a:spcBef>
                <a:spcPct val="0"/>
              </a:spcBef>
            </a:pPr>
            <a:r>
              <a:rPr lang="en-US" sz="3600" dirty="0">
                <a:latin typeface="Adolescence"/>
                <a:ea typeface="Adolescence"/>
                <a:sym typeface="Adolescence"/>
              </a:rPr>
              <a:t>How to help at home</a:t>
            </a:r>
            <a:endParaRPr lang="en-US" sz="3600" dirty="0">
              <a:cs typeface="Arial"/>
            </a:endParaRPr>
          </a:p>
        </p:txBody>
      </p:sp>
      <p:pic>
        <p:nvPicPr>
          <p:cNvPr id="10" name="Picture 9" descr="A family playing a game&#10;&#10;AI-generated content may be incorrect.">
            <a:extLst>
              <a:ext uri="{FF2B5EF4-FFF2-40B4-BE49-F238E27FC236}">
                <a16:creationId xmlns:a16="http://schemas.microsoft.com/office/drawing/2014/main" id="{6678A64A-5BBC-3A0B-C106-40D51601E7D2}"/>
              </a:ext>
            </a:extLst>
          </p:cNvPr>
          <p:cNvPicPr>
            <a:picLocks noChangeAspect="1"/>
          </p:cNvPicPr>
          <p:nvPr/>
        </p:nvPicPr>
        <p:blipFill>
          <a:blip r:embed="rId2"/>
          <a:stretch>
            <a:fillRect/>
          </a:stretch>
        </p:blipFill>
        <p:spPr>
          <a:xfrm>
            <a:off x="154278" y="9258"/>
            <a:ext cx="1795463" cy="1176338"/>
          </a:xfrm>
          <a:prstGeom prst="rect">
            <a:avLst/>
          </a:prstGeom>
        </p:spPr>
      </p:pic>
    </p:spTree>
    <p:extLst>
      <p:ext uri="{BB962C8B-B14F-4D97-AF65-F5344CB8AC3E}">
        <p14:creationId xmlns:p14="http://schemas.microsoft.com/office/powerpoint/2010/main" val="395899834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igrationWizIdPermissions xmlns="62f60bbe-f240-4172-95d4-144b2662a3b1" xsi:nil="true"/>
    <TaxCatchAll xmlns="98b94863-10f6-495e-8366-0bf1a6e4f2c6" xsi:nil="true"/>
    <lcf76f155ced4ddcb4097134ff3c332f xmlns="62f60bbe-f240-4172-95d4-144b2662a3b1">
      <Terms xmlns="http://schemas.microsoft.com/office/infopath/2007/PartnerControls"/>
    </lcf76f155ced4ddcb4097134ff3c332f>
    <MigrationWizIdVersion xmlns="62f60bbe-f240-4172-95d4-144b2662a3b1">1F_OftwAtwyQ-ITY1FtJvdBYZN9PK6ndpXC5MNPjSIK0-637987357080000000</MigrationWizIdVersion>
    <MigrationWizId xmlns="62f60bbe-f240-4172-95d4-144b2662a3b1">1F_OftwAtwyQ-ITY1FtJvdBYZN9PK6ndpXC5MNPjSIK0</MigrationWizI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6D478156F87C447AE21C362BB749300" ma:contentTypeVersion="19" ma:contentTypeDescription="Create a new document." ma:contentTypeScope="" ma:versionID="44fe3b87db14703cea13f913cd3984d5">
  <xsd:schema xmlns:xsd="http://www.w3.org/2001/XMLSchema" xmlns:xs="http://www.w3.org/2001/XMLSchema" xmlns:p="http://schemas.microsoft.com/office/2006/metadata/properties" xmlns:ns2="62f60bbe-f240-4172-95d4-144b2662a3b1" xmlns:ns3="98b94863-10f6-495e-8366-0bf1a6e4f2c6" targetNamespace="http://schemas.microsoft.com/office/2006/metadata/properties" ma:root="true" ma:fieldsID="5ddf4e68cf887b918a75886480063218" ns2:_="" ns3:_="">
    <xsd:import namespace="62f60bbe-f240-4172-95d4-144b2662a3b1"/>
    <xsd:import namespace="98b94863-10f6-495e-8366-0bf1a6e4f2c6"/>
    <xsd:element name="properties">
      <xsd:complexType>
        <xsd:sequence>
          <xsd:element name="documentManagement">
            <xsd:complexType>
              <xsd:all>
                <xsd:element ref="ns2:MigrationWizId" minOccurs="0"/>
                <xsd:element ref="ns2:MigrationWizIdPermissions" minOccurs="0"/>
                <xsd:element ref="ns2:MigrationWizIdVersion" minOccurs="0"/>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f60bbe-f240-4172-95d4-144b2662a3b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cd2256d-78ce-405a-a19d-fb6f6e7c2a9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b94863-10f6-495e-8366-0bf1a6e4f2c6"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2e95d09b-a610-4ebd-8c25-f80dd68eb0e3}" ma:internalName="TaxCatchAll" ma:showField="CatchAllData" ma:web="98b94863-10f6-495e-8366-0bf1a6e4f2c6">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D04502-1217-4FF9-993F-63509509F9CE}">
  <ds:schemaRefs>
    <ds:schemaRef ds:uri="62f60bbe-f240-4172-95d4-144b2662a3b1"/>
    <ds:schemaRef ds:uri="98b94863-10f6-495e-8366-0bf1a6e4f2c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6934EBF-7B64-40A3-BD8A-F4793659F5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f60bbe-f240-4172-95d4-144b2662a3b1"/>
    <ds:schemaRef ds:uri="98b94863-10f6-495e-8366-0bf1a6e4f2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4F38A4-25B2-4024-8B2B-6B97502AE8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13</Slides>
  <Notes>10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Simple Light</vt:lpstr>
      <vt:lpstr>Welcome to Rowan Class Meet the Teacher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Rowan Class Meet the Teacher</dc:title>
  <cp:revision>182</cp:revision>
  <dcterms:modified xsi:type="dcterms:W3CDTF">2025-09-06T18:34:52Z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0x01010006D478156F87C447AE21C362BB749300</vt:lpwstr>
  </property>
</Properties>
</file>